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89" r:id="rId6"/>
    <p:sldId id="262" r:id="rId7"/>
    <p:sldId id="285" r:id="rId8"/>
    <p:sldId id="269" r:id="rId9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1"/>
      <p:bold r:id="rId11"/>
      <p:italic r:id="rId11"/>
      <p:boldItalic r:id="rId11"/>
    </p:embeddedFont>
    <p:embeddedFont>
      <p:font typeface="Lato Black" panose="020F0502020204030203" pitchFamily="34" charset="77"/>
      <p:bold r:id="rId11"/>
      <p:boldItalic r:id="rId11"/>
    </p:embeddedFont>
    <p:embeddedFont>
      <p:font typeface="Lato Light" panose="020F0502020204030203" pitchFamily="34" charset="77"/>
      <p:regular r:id="rId11"/>
      <p:bold r:id="rId11"/>
      <p:italic r:id="rId11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3A7053-9EDA-4C4E-BFC1-B3D5BF7F20EB}">
  <a:tblStyle styleId="{EA3A7053-9EDA-4C4E-BFC1-B3D5BF7F20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1"/>
    <p:restoredTop sz="93814"/>
  </p:normalViewPr>
  <p:slideViewPr>
    <p:cSldViewPr snapToGrid="0" snapToObjects="1">
      <p:cViewPr varScale="1">
        <p:scale>
          <a:sx n="124" d="100"/>
          <a:sy n="124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NUL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Attempt to understand the relationship between home prices and interest rates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autoregression models to forecast home prices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2656" y="1423414"/>
            <a:ext cx="9155849" cy="3718952"/>
            <a:chOff x="1669785" y="210240"/>
            <a:chExt cx="3861435" cy="1568450"/>
          </a:xfrm>
        </p:grpSpPr>
        <p:sp>
          <p:nvSpPr>
            <p:cNvPr id="12" name="Google Shape;12;p2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4" y="2916528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4" y="1925587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518" y="3412751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 rot="10800000">
            <a:off x="-656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 rot="10800000">
            <a:off x="2664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 rot="10800000">
            <a:off x="7031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</a:srgbClr>
              </a:gs>
              <a:gs pos="100000">
                <a:srgbClr val="FF6A00">
                  <a:alpha val="7176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</a:srgbClr>
              </a:gs>
              <a:gs pos="100000">
                <a:srgbClr val="CC0000">
                  <a:alpha val="5725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-12688" y="3585323"/>
            <a:ext cx="9155849" cy="1557000"/>
            <a:chOff x="1669785" y="210240"/>
            <a:chExt cx="3861435" cy="1568450"/>
          </a:xfrm>
        </p:grpSpPr>
        <p:sp>
          <p:nvSpPr>
            <p:cNvPr id="74" name="Google Shape;74;p11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</a:srgbClr>
                </a:gs>
                <a:gs pos="100000">
                  <a:srgbClr val="FF6A00">
                    <a:alpha val="71764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</a:srgbClr>
                </a:gs>
                <a:gs pos="100000">
                  <a:srgbClr val="CC0000">
                    <a:alpha val="5725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96F7-CEC0-D94C-8DBE-D657EF7CF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659EB-C504-FD40-9E6D-EAF1357F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A1E48-8EBD-E041-A913-975037D6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136A-9B7F-5F47-98B2-00B87D3E05E0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9D8B9-486F-524B-9F4C-47388453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1C51-7AB9-2D42-BA25-6CD86A97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DFF5-D755-8A47-B3F5-403D39690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6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84C994-8C60-A748-96E8-5BE375AEAB16}"/>
              </a:ext>
            </a:extLst>
          </p:cNvPr>
          <p:cNvSpPr/>
          <p:nvPr/>
        </p:nvSpPr>
        <p:spPr>
          <a:xfrm>
            <a:off x="1005840" y="947105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  <a:t>The right time to buy? </a:t>
            </a:r>
            <a:br>
              <a:rPr lang="en-US" sz="32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</a:br>
            <a:br>
              <a:rPr lang="en-US" sz="32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</a:br>
            <a:r>
              <a:rPr lang="en-US" sz="32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  <a:t>Interest Rates and the Housing Market</a:t>
            </a:r>
            <a:br>
              <a:rPr lang="en-US" sz="28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</a:br>
            <a:br>
              <a:rPr lang="en-US" sz="28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</a:br>
            <a:r>
              <a:rPr lang="en-US" sz="2000" dirty="0">
                <a:solidFill>
                  <a:schemeClr val="tx1"/>
                </a:solidFill>
                <a:latin typeface="Imprint MT Shadow" pitchFamily="82" charset="77"/>
                <a:ea typeface="Apple Color Emoji" pitchFamily="2" charset="0"/>
              </a:rPr>
              <a:t>Delivery 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039F9-918F-204F-A075-EB9FD9C1139F}"/>
              </a:ext>
            </a:extLst>
          </p:cNvPr>
          <p:cNvSpPr/>
          <p:nvPr/>
        </p:nvSpPr>
        <p:spPr>
          <a:xfrm>
            <a:off x="1005840" y="412878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 Cimiluca</a:t>
            </a:r>
          </a:p>
          <a:p>
            <a:pPr lvl="0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02365-4EA7-114B-B8CE-E772C44A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20" y="272558"/>
            <a:ext cx="2267845" cy="522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B7475E-3DA0-0044-A447-F0381470B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93"/>
          <a:stretch/>
        </p:blipFill>
        <p:spPr>
          <a:xfrm>
            <a:off x="6291654" y="2566841"/>
            <a:ext cx="2855933" cy="2362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417620" y="14239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Autoregression models by state</a:t>
            </a:r>
            <a:endParaRPr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E8FD2-8308-D540-93DD-AE3BDC28AC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8884" y="1170900"/>
            <a:ext cx="2891700" cy="2936700"/>
          </a:xfrm>
        </p:spPr>
        <p:txBody>
          <a:bodyPr/>
          <a:lstStyle/>
          <a:p>
            <a:r>
              <a:rPr lang="en-US" sz="1800" dirty="0"/>
              <a:t>Created models for all 50 states and Washington D.C., as well as a national level model</a:t>
            </a:r>
          </a:p>
          <a:p>
            <a:r>
              <a:rPr lang="en-US" sz="1800" dirty="0"/>
              <a:t>Quarterly data was adjusted by 4 periods to address seasonality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6CAD3-8722-F346-AD19-5593DC76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84" y="1031744"/>
            <a:ext cx="52578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6" name="Google Shape;87;p13">
            <a:extLst>
              <a:ext uri="{FF2B5EF4-FFF2-40B4-BE49-F238E27FC236}">
                <a16:creationId xmlns:a16="http://schemas.microsoft.com/office/drawing/2014/main" id="{F8280826-3E2A-8445-896F-0E492F27A3CE}"/>
              </a:ext>
            </a:extLst>
          </p:cNvPr>
          <p:cNvSpPr txBox="1">
            <a:spLocks/>
          </p:cNvSpPr>
          <p:nvPr/>
        </p:nvSpPr>
        <p:spPr>
          <a:xfrm>
            <a:off x="316020" y="105886"/>
            <a:ext cx="66131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-US" sz="2400" dirty="0">
                <a:solidFill>
                  <a:schemeClr val="dk1"/>
                </a:solidFill>
                <a:latin typeface="Lato Black"/>
                <a:sym typeface="Lato Black"/>
              </a:rPr>
              <a:t>The models are not very good at predicting trends in home price change…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E44C0-BD97-174F-8EEE-899E736C3152}"/>
              </a:ext>
            </a:extLst>
          </p:cNvPr>
          <p:cNvSpPr txBox="1"/>
          <p:nvPr/>
        </p:nvSpPr>
        <p:spPr>
          <a:xfrm>
            <a:off x="3124198" y="850186"/>
            <a:ext cx="282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Autoregression – National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E59FE-199F-614C-9075-AFD28F516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8" y="1363948"/>
            <a:ext cx="74168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2599E-088F-0744-89A1-78D209D3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810" y="802640"/>
            <a:ext cx="520700" cy="522526"/>
          </a:xfrm>
          <a:prstGeom prst="rect">
            <a:avLst/>
          </a:prstGeom>
        </p:spPr>
      </p:pic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048210" y="154694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 algn="l"/>
            <a:r>
              <a:rPr lang="en-US" sz="1600" dirty="0"/>
              <a:t>Characterizes the joint conditional distribution of the two variables</a:t>
            </a:r>
          </a:p>
          <a:p>
            <a:pPr indent="-457200" algn="l"/>
            <a:r>
              <a:rPr lang="en-US" sz="1600" dirty="0"/>
              <a:t>Helps understand the relationship between the two variables over the model training period </a:t>
            </a:r>
            <a:endParaRPr sz="1600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3B89C4BD-063F-0F47-887C-1E5BCA466A12}"/>
              </a:ext>
            </a:extLst>
          </p:cNvPr>
          <p:cNvSpPr txBox="1">
            <a:spLocks/>
          </p:cNvSpPr>
          <p:nvPr/>
        </p:nvSpPr>
        <p:spPr>
          <a:xfrm>
            <a:off x="1834825" y="646123"/>
            <a:ext cx="5754696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-US" sz="2400" dirty="0">
                <a:solidFill>
                  <a:schemeClr val="dk1"/>
                </a:solidFill>
                <a:latin typeface="Lato Black"/>
                <a:sym typeface="Lato Black"/>
              </a:rPr>
              <a:t>However, insight can still be gained by looking at the correlation matrix of residuals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DEDC2-9639-F849-A032-4E0992097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10" y="3332486"/>
            <a:ext cx="53467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3CFCD-CAF3-CF40-A35B-5B7A0C12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56" y="1167859"/>
            <a:ext cx="6740624" cy="3732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65E892-F270-F54F-803D-1379F5168666}"/>
              </a:ext>
            </a:extLst>
          </p:cNvPr>
          <p:cNvSpPr/>
          <p:nvPr/>
        </p:nvSpPr>
        <p:spPr>
          <a:xfrm>
            <a:off x="285791" y="163177"/>
            <a:ext cx="76932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2400" dirty="0">
                <a:solidFill>
                  <a:schemeClr val="dk1"/>
                </a:solidFill>
                <a:latin typeface="Lato Black"/>
              </a:rPr>
              <a:t>There’s a visible relationship between geographical location and how home prices and interest rates shift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90F3C-20E3-8A4F-ACC2-F02CA9A1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1" y="4291028"/>
            <a:ext cx="1410135" cy="609542"/>
          </a:xfrm>
          <a:prstGeom prst="rect">
            <a:avLst/>
          </a:prstGeom>
        </p:spPr>
      </p:pic>
      <p:sp>
        <p:nvSpPr>
          <p:cNvPr id="7" name="Google Shape;200;p25">
            <a:extLst>
              <a:ext uri="{FF2B5EF4-FFF2-40B4-BE49-F238E27FC236}">
                <a16:creationId xmlns:a16="http://schemas.microsoft.com/office/drawing/2014/main" id="{5F8FE7C8-5710-604B-8462-C3EF11EEAC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AAAB48-BCC9-4541-B5FD-1D2432B9F3E4}"/>
              </a:ext>
            </a:extLst>
          </p:cNvPr>
          <p:cNvSpPr/>
          <p:nvPr/>
        </p:nvSpPr>
        <p:spPr>
          <a:xfrm>
            <a:off x="8745232" y="474668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2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ctrTitle" idx="4294967295"/>
          </p:nvPr>
        </p:nvSpPr>
        <p:spPr>
          <a:xfrm>
            <a:off x="345368" y="-259108"/>
            <a:ext cx="5132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Conclusions</a:t>
            </a:r>
            <a:endParaRPr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4294967295"/>
          </p:nvPr>
        </p:nvSpPr>
        <p:spPr>
          <a:xfrm>
            <a:off x="483155" y="1096892"/>
            <a:ext cx="7232878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1600" dirty="0"/>
              <a:t>In general, there appears to be a negative correlation between interest rates and home prices this is especially true in the Midwest, less so for costal states</a:t>
            </a:r>
          </a:p>
          <a:p>
            <a:pPr marL="342900" indent="-342900"/>
            <a:r>
              <a:rPr lang="en-US" sz="1600" dirty="0"/>
              <a:t>This does not mean periods of rising interest rates are necessarily the right time to buy</a:t>
            </a:r>
          </a:p>
          <a:p>
            <a:pPr marL="342900" indent="-342900"/>
            <a:r>
              <a:rPr lang="en-US" sz="1600" dirty="0"/>
              <a:t>Home prices historically increase at a fairly stable rate over time, so now could always be the best time to buy</a:t>
            </a:r>
          </a:p>
          <a:p>
            <a:pPr marL="342900" indent="-342900"/>
            <a:endParaRPr dirty="0"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1CE801-6908-974D-AAD0-F9800D8BA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98"/>
          <a:stretch/>
        </p:blipFill>
        <p:spPr>
          <a:xfrm>
            <a:off x="1352812" y="2630466"/>
            <a:ext cx="5849654" cy="2513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DFA3D-AFA3-5F40-BE68-C4A05E7B6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16"/>
          <a:stretch/>
        </p:blipFill>
        <p:spPr>
          <a:xfrm>
            <a:off x="7089732" y="3352503"/>
            <a:ext cx="2054268" cy="1790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54769-8A8F-144B-8F8E-878D6A208FEF}"/>
              </a:ext>
            </a:extLst>
          </p:cNvPr>
          <p:cNvSpPr/>
          <p:nvPr/>
        </p:nvSpPr>
        <p:spPr>
          <a:xfrm>
            <a:off x="432147" y="1385736"/>
            <a:ext cx="773482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chemeClr val="accent4"/>
              </a:buClr>
              <a:buSzPts val="2400"/>
              <a:buFont typeface="Lato Light"/>
              <a:buChar char="◦"/>
            </a:pPr>
            <a:r>
              <a:rPr lang="en-US" sz="1600" dirty="0">
                <a:solidFill>
                  <a:schemeClr val="dk1"/>
                </a:solidFill>
                <a:latin typeface="Lato Light"/>
                <a:sym typeface="Lato Light"/>
              </a:rPr>
              <a:t>Control for compounding factors such as general economic growth or decay that impact both home prices and interest rates</a:t>
            </a:r>
          </a:p>
          <a:p>
            <a:pPr marL="342900" lvl="0" indent="-342900">
              <a:spcBef>
                <a:spcPts val="600"/>
              </a:spcBef>
              <a:buClr>
                <a:schemeClr val="accent4"/>
              </a:buClr>
              <a:buSzPts val="2400"/>
              <a:buFont typeface="Lato Light"/>
              <a:buChar char="◦"/>
            </a:pPr>
            <a:r>
              <a:rPr lang="en-US" sz="1600" dirty="0">
                <a:solidFill>
                  <a:schemeClr val="dk1"/>
                </a:solidFill>
                <a:latin typeface="Lato Light"/>
                <a:sym typeface="Lato Light"/>
              </a:rPr>
              <a:t>Re-think modeling approach to produce more accurate models </a:t>
            </a:r>
          </a:p>
          <a:p>
            <a:pPr marL="342900" lvl="0" indent="-342900">
              <a:spcBef>
                <a:spcPts val="600"/>
              </a:spcBef>
              <a:buClr>
                <a:schemeClr val="accent4"/>
              </a:buClr>
              <a:buSzPts val="2400"/>
              <a:buFont typeface="Lato Light"/>
              <a:buChar char="◦"/>
            </a:pPr>
            <a:r>
              <a:rPr lang="en-US" sz="1600" dirty="0">
                <a:solidFill>
                  <a:schemeClr val="dk1"/>
                </a:solidFill>
                <a:latin typeface="Lato Light"/>
                <a:sym typeface="Lato Light"/>
              </a:rPr>
              <a:t>Refresh dashboard to reflect additional metrics and keep data up to date </a:t>
            </a:r>
          </a:p>
          <a:p>
            <a:pPr marL="342900" lvl="0" indent="-342900">
              <a:spcBef>
                <a:spcPts val="600"/>
              </a:spcBef>
              <a:buClr>
                <a:schemeClr val="accent4"/>
              </a:buClr>
              <a:buSzPts val="2400"/>
              <a:buFont typeface="Lato Light"/>
              <a:buChar char="◦"/>
            </a:pPr>
            <a:r>
              <a:rPr lang="en-US" sz="1600" dirty="0">
                <a:solidFill>
                  <a:schemeClr val="dk1"/>
                </a:solidFill>
                <a:latin typeface="Lato Light"/>
                <a:sym typeface="Lato Light"/>
              </a:rPr>
              <a:t>Develop an application that could factor expected home appreciation into determining what a borrower should be willing pay</a:t>
            </a:r>
          </a:p>
        </p:txBody>
      </p:sp>
      <p:sp>
        <p:nvSpPr>
          <p:cNvPr id="8" name="Google Shape;123;p18">
            <a:extLst>
              <a:ext uri="{FF2B5EF4-FFF2-40B4-BE49-F238E27FC236}">
                <a16:creationId xmlns:a16="http://schemas.microsoft.com/office/drawing/2014/main" id="{5FDF7063-560D-084D-9DA5-DC88AFDEAD21}"/>
              </a:ext>
            </a:extLst>
          </p:cNvPr>
          <p:cNvSpPr txBox="1">
            <a:spLocks/>
          </p:cNvSpPr>
          <p:nvPr/>
        </p:nvSpPr>
        <p:spPr>
          <a:xfrm>
            <a:off x="345368" y="-259108"/>
            <a:ext cx="5132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dirty="0"/>
              <a:t>Potential Next Steps</a:t>
            </a:r>
          </a:p>
        </p:txBody>
      </p:sp>
    </p:spTree>
    <p:extLst>
      <p:ext uri="{BB962C8B-B14F-4D97-AF65-F5344CB8AC3E}">
        <p14:creationId xmlns:p14="http://schemas.microsoft.com/office/powerpoint/2010/main" val="3973349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1ECE-506E-1D43-A1C5-37DB1598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38" y="1051203"/>
            <a:ext cx="6034500" cy="744300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Thank you for watching!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CD9E1-F943-F84A-91BB-23162066654A}"/>
              </a:ext>
            </a:extLst>
          </p:cNvPr>
          <p:cNvSpPr/>
          <p:nvPr/>
        </p:nvSpPr>
        <p:spPr>
          <a:xfrm>
            <a:off x="974235" y="2109723"/>
            <a:ext cx="5855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For questions or comments I can be reached at: dcimilu1@umbc.edu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AC589-3959-9B44-B4A6-2DDFCBE1D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1249"/>
          <a:stretch/>
        </p:blipFill>
        <p:spPr>
          <a:xfrm>
            <a:off x="3539378" y="2738164"/>
            <a:ext cx="3478666" cy="25055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297</Words>
  <Application>Microsoft Macintosh PowerPoint</Application>
  <PresentationFormat>On-screen Show (16:9)</PresentationFormat>
  <Paragraphs>33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Lato</vt:lpstr>
      <vt:lpstr>Arial</vt:lpstr>
      <vt:lpstr>Apple Color Emoji</vt:lpstr>
      <vt:lpstr>Imprint MT Shadow</vt:lpstr>
      <vt:lpstr>Lato Light</vt:lpstr>
      <vt:lpstr>Lato Black</vt:lpstr>
      <vt:lpstr>Silvia template</vt:lpstr>
      <vt:lpstr>PowerPoint Presentation</vt:lpstr>
      <vt:lpstr>Autoregression models by state</vt:lpstr>
      <vt:lpstr>PowerPoint Presentation</vt:lpstr>
      <vt:lpstr>PowerPoint Presentation</vt:lpstr>
      <vt:lpstr>PowerPoint Presentation</vt:lpstr>
      <vt:lpstr>Conclusions</vt:lpstr>
      <vt:lpstr>PowerPoint Presentation</vt:lpstr>
      <vt:lpstr>Thank you for watching!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Danny Cimiluca</cp:lastModifiedBy>
  <cp:revision>30</cp:revision>
  <dcterms:modified xsi:type="dcterms:W3CDTF">2020-12-09T22:36:27Z</dcterms:modified>
</cp:coreProperties>
</file>